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slideMasters/slideMaster33.xml" ContentType="application/vnd.openxmlformats-officedocument.presentationml.slideMaster+xml"/>
  <Override PartName="/ppt/slides/slide33.xml" ContentType="application/vnd.openxmlformats-officedocument.presentationml.slide+xml"/>
  <Override PartName="/ppt/slideMasters/slideMaster34.xml" ContentType="application/vnd.openxmlformats-officedocument.presentationml.slideMaster+xml"/>
  <Override PartName="/ppt/slides/slide34.xml" ContentType="application/vnd.openxmlformats-officedocument.presentationml.slide+xml"/>
  <Override PartName="/ppt/slideMasters/slideMaster35.xml" ContentType="application/vnd.openxmlformats-officedocument.presentationml.slideMaster+xml"/>
  <Override PartName="/ppt/slides/slide35.xml" ContentType="application/vnd.openxmlformats-officedocument.presentationml.slide+xml"/>
  <Override PartName="/ppt/slideMasters/slideMaster36.xml" ContentType="application/vnd.openxmlformats-officedocument.presentationml.slideMaster+xml"/>
  <Override PartName="/ppt/slides/slide36.xml" ContentType="application/vnd.openxmlformats-officedocument.presentationml.slide+xml"/>
  <Override PartName="/ppt/slideMasters/slideMaster37.xml" ContentType="application/vnd.openxmlformats-officedocument.presentationml.slideMaster+xml"/>
  <Override PartName="/ppt/slides/slide37.xml" ContentType="application/vnd.openxmlformats-officedocument.presentationml.slide+xml"/>
  <Override PartName="/ppt/slideMasters/slideMaster38.xml" ContentType="application/vnd.openxmlformats-officedocument.presentationml.slideMaster+xml"/>
  <Override PartName="/ppt/slides/slide38.xml" ContentType="application/vnd.openxmlformats-officedocument.presentationml.slide+xml"/>
  <Override PartName="/ppt/slideMasters/slideMaster39.xml" ContentType="application/vnd.openxmlformats-officedocument.presentationml.slideMaster+xml"/>
  <Override PartName="/ppt/slides/slide39.xml" ContentType="application/vnd.openxmlformats-officedocument.presentationml.slide+xml"/>
  <Override PartName="/ppt/slideMasters/slideMaster40.xml" ContentType="application/vnd.openxmlformats-officedocument.presentationml.slideMaster+xml"/>
  <Override PartName="/ppt/slides/slide40.xml" ContentType="application/vnd.openxmlformats-officedocument.presentationml.slide+xml"/>
  <Override PartName="/ppt/slideMasters/slideMaster41.xml" ContentType="application/vnd.openxmlformats-officedocument.presentationml.slideMaster+xml"/>
  <Override PartName="/ppt/slides/slide41.xml" ContentType="application/vnd.openxmlformats-officedocument.presentationml.slide+xml"/>
  <Override PartName="/ppt/slideMasters/slideMaster42.xml" ContentType="application/vnd.openxmlformats-officedocument.presentationml.slideMaster+xml"/>
  <Override PartName="/ppt/slides/slide42.xml" ContentType="application/vnd.openxmlformats-officedocument.presentationml.slide+xml"/>
  <Override PartName="/ppt/slideMasters/slideMaster43.xml" ContentType="application/vnd.openxmlformats-officedocument.presentationml.slideMaster+xml"/>
  <Override PartName="/ppt/slides/slide43.xml" ContentType="application/vnd.openxmlformats-officedocument.presentationml.slide+xml"/>
  <Override PartName="/ppt/slideMasters/slideMaster44.xml" ContentType="application/vnd.openxmlformats-officedocument.presentationml.slideMaster+xml"/>
  <Override PartName="/ppt/slides/slide44.xml" ContentType="application/vnd.openxmlformats-officedocument.presentationml.slide+xml"/>
  <Override PartName="/ppt/slideMasters/slideMaster45.xml" ContentType="application/vnd.openxmlformats-officedocument.presentationml.slideMaster+xml"/>
  <Override PartName="/ppt/slides/slide45.xml" ContentType="application/vnd.openxmlformats-officedocument.presentationml.slide+xml"/>
  <Override PartName="/ppt/slideMasters/slideMaster46.xml" ContentType="application/vnd.openxmlformats-officedocument.presentationml.slideMaster+xml"/>
  <Override PartName="/ppt/slides/slide46.xml" ContentType="application/vnd.openxmlformats-officedocument.presentationml.slide+xml"/>
  <Override PartName="/ppt/slideMasters/slideMaster47.xml" ContentType="application/vnd.openxmlformats-officedocument.presentationml.slideMaster+xml"/>
  <Override PartName="/ppt/slides/slide47.xml" ContentType="application/vnd.openxmlformats-officedocument.presentationml.slide+xml"/>
  <Override PartName="/ppt/slideMasters/slideMaster48.xml" ContentType="application/vnd.openxmlformats-officedocument.presentationml.slideMaster+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Lst>
  <p:notesMasterIdLst>
    <p:notesMasterId r:id="rId50"/>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50" Type="http://schemas.openxmlformats.org/officeDocument/2006/relationships/notesMaster" Target="notesMasters/notesMaster1.xml"/><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_rels/notesSlide3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3.xml"/>
		</Relationships>
</file>

<file path=ppt/notesSlides/_rels/notesSlide3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4.xml"/>
		</Relationships>
</file>

<file path=ppt/notesSlides/_rels/notesSlide3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5.xml"/>
		</Relationships>
</file>

<file path=ppt/notesSlides/_rels/notesSlide3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6.xml"/>
		</Relationships>
</file>

<file path=ppt/notesSlides/_rels/notesSlide3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7.xml"/>
		</Relationships>
</file>

<file path=ppt/notesSlides/_rels/notesSlide3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8.xml"/>
		</Relationships>
</file>

<file path=ppt/notesSlides/_rels/notesSlide3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9.xml"/>
		</Relationships>
</file>

<file path=ppt/notesSlides/_rels/notesSlide4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0.xml"/>
		</Relationships>
</file>

<file path=ppt/notesSlides/_rels/notesSlide4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1.xml"/>
		</Relationships>
</file>

<file path=ppt/notesSlides/_rels/notesSlide4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2.xml"/>
		</Relationships>
</file>

<file path=ppt/notesSlides/_rels/notesSlide4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3.xml"/>
		</Relationships>
</file>

<file path=ppt/notesSlides/_rels/notesSlide4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4.xml"/>
		</Relationships>
</file>

<file path=ppt/notesSlides/_rels/notesSlide4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5.xml"/>
		</Relationships>
</file>

<file path=ppt/notesSlides/_rels/notesSlide4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6.xml"/>
		</Relationships>
</file>

<file path=ppt/notesSlides/_rels/notesSlide4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7.xml"/>
		</Relationships>
</file>

<file path=ppt/notesSlides/_rels/notesSlide4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8.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Every card is a real morning from Kentucky Department of Education records and that morning's weather. Use the Mission 2 game sheet to keep score.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Play ten rounds, or all 22 across the winter. Each student writes a chance of no school on the game sheet, then scores Snow Points from the table on the next slide.</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Snow Points is the Brier score forecasters are graded on, on a 100-point scale. If you really think it's 30%, saying 30% scores best on average. Over 19,888 real Kentucky mornings, Snow Day Radar averaged 88 points a morning; always saying 50% gets 75.</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01.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01: School was on. Snow Day Radar said 40% in a blind test. A cold 10°F morning, but no new snow. The buses rolled.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02.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02: No school. Snow Day Radar said 80% in a blind test. Big snow: 6.3 inches by 7 AM and a Winter Storm Warning.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03.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03: School was on. Snow Day Radar said 80% in a blind test. A surprise! Snow Day Radar said 80%, and the district stayed open. 80% is not 100%: on some mornings like this, the buses still roll.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04.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04: No school. Snow Day Radar said 80% in a blind test. Big snow: 4.3 inches by 7 AM.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05.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05: School was on. Snow Day Radar said 40% in a blind test. 3 hours of freezing rain overnight, and still the buses rolled. Ice is tricky: compare this card with #20, where the same clue closed schools.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06.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06: School was on. Snow Day Radar said 60% in a blind test. 2 hours of freezing rain overnight, and still the buses rolled. Ice is tricky: compare this card with #20, where the same clue closed schools.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07.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07: No school. Snow Day Radar said 60% in a blind test. No snow yet at 7 AM, but a Winter Storm Warning was out. Districts sometimes close ahead of a storm that arrives during the day.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08.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08: School was on. Snow Day Radar said under 20% in a blind test. The snow stayed light, and the buses rolled.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09.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09: School was on. Snow Day Radar said 70% in a blind test. A surprise! Snow Day Radar said 70%, and the district stayed open. 70% is not 100%: on some mornings like this, the buses still roll.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10.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10: School was on. Snow Day Radar said under 20% in a blind test. The snow stayed light, and the buses rolled.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11.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11: No school. Snow Day Radar said 60% in a blind test. 1.6 inches of new snow by 7 AM, but 1.9 inches were already on the ground. Old snow on back roads can be enough.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12.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12: School was on. Snow Day Radar said 70% in a blind test. A surprise! Snow Day Radar said 70%, and the district stayed open. 70% is not 100%: on some mornings like this, the buses still roll.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13.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13: School was on. Snow Day Radar said under 20% in a blind test. The snow stayed light, and the buses rolled.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14.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14: No school. Snow Day Radar said under 20% in a blind test. A surprise! The odds were under 20%, but 2 hours of freezing rain overnight was enough for this district to close. Ice is tricky.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15.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15: No school. Snow Day Radar said under 20% in a blind test. A surprise! The odds were under 20%, but the district closed. Not every reason shows up in the weather data.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16.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16: No school. Snow Day Radar said 60% in a blind test. No new snow by 7 AM, but 1.3 inches were already on the ground and a Winter Weather Advisory was out. Old snow on back roads can be enough.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17.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17: No school. Snow Day Radar said 80% in a blind test. Big snow: 6.3 inches by 7 AM and a Winter Storm Warning.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18.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18: No school. Snow Day Radar said 80% in a blind test. Big snow: 7.6 inches by 7 AM.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19.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19: No school. Snow Day Radar said 20% in a blind test. Look past the snow: 2 hours of freezing rain overnight and a 9°F morning. Ice and cold can close schools without much snow.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20.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20: No school. Snow Day Radar said 20% in a blind test. Ice! 2 hours of freezing rain overnight can glaze every road, even with little or no snow. 20% is not zero: some mornings like this do close, and this was one.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21.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21: No school. Snow Day Radar said 30% in a blind test. Look past the snow: the morning low was 9°F. Bitter cold can close schools on its own, and Snow Day Radar only gave it 30%.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Card 22. Read the facts out loud. Everyone writes a chance of no school, 0 to 100%. Then go to the next slide for the answer.</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for card 22: No school. Snow Day Radar said 30% in a blind test. Ice! 7 hours of freezing rain overnight can glaze every road, even with little or no snow. 30% is not zero: some mornings like this do close, and this was one. Students find their Snow Points in the row on screen and compare with the Radar's.</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Total the game sheets. Ask who beat Snow Day Radar on these cards, and who lost big by saying 0% or 100%. Remind the class these cards were picked to include surprises; over a real winter the Radar averaged 88 Snow Points a morning.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jp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jp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jp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jp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g"/><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g"/><Relationship Id="rId2" Type="http://schemas.openxmlformats.org/officeDocument/2006/relationships/slideLayout" Target="../slideLayouts/slideLayout1.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jpg"/><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g"/><Relationship Id="rId2" Type="http://schemas.openxmlformats.org/officeDocument/2006/relationships/slideLayout" Target="../slideLayouts/slideLayout1.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jpg"/><Relationship Id="rId2" Type="http://schemas.openxmlformats.org/officeDocument/2006/relationships/slideLayout" Target="../slideLayouts/slideLayout1.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jpg"/><Relationship Id="rId2" Type="http://schemas.openxmlformats.org/officeDocument/2006/relationships/slideLayout" Target="../slideLayouts/slideLayout1.xml"/><Relationship Id="rId3"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jpg"/><Relationship Id="rId2" Type="http://schemas.openxmlformats.org/officeDocument/2006/relationships/slideLayout" Target="../slideLayouts/slideLayout1.xml"/><Relationship Id="rId3"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jpg"/><Relationship Id="rId2" Type="http://schemas.openxmlformats.org/officeDocument/2006/relationships/slideLayout" Target="../slideLayouts/slideLayout1.xml"/><Relationship Id="rId3"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jpg"/><Relationship Id="rId2" Type="http://schemas.openxmlformats.org/officeDocument/2006/relationships/slideLayout" Target="../slideLayouts/slideLayout1.xml"/><Relationship Id="rId3"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jpg"/><Relationship Id="rId2" Type="http://schemas.openxmlformats.org/officeDocument/2006/relationships/slideLayout" Target="../slideLayouts/slideLayout1.xml"/><Relationship Id="rId3"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jpg"/><Relationship Id="rId2" Type="http://schemas.openxmlformats.org/officeDocument/2006/relationships/slideLayout" Target="../slideLayouts/slideLayout1.xml"/><Relationship Id="rId3"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jpg"/><Relationship Id="rId2" Type="http://schemas.openxmlformats.org/officeDocument/2006/relationships/slideLayout" Target="../slideLayouts/slideLayout1.xml"/><Relationship Id="rId3"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jpg"/><Relationship Id="rId2" Type="http://schemas.openxmlformats.org/officeDocument/2006/relationships/slideLayout" Target="../slideLayouts/slideLayout1.xml"/><Relationship Id="rId3"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jpg"/><Relationship Id="rId2" Type="http://schemas.openxmlformats.org/officeDocument/2006/relationships/slideLayout" Target="../slideLayouts/slideLayout1.xml"/><Relationship Id="rId3"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image" Target="../media/image-31-1.jpg"/><Relationship Id="rId2" Type="http://schemas.openxmlformats.org/officeDocument/2006/relationships/slideLayout" Target="../slideLayouts/slideLayout1.xml"/><Relationship Id="rId3"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image" Target="../media/image-32-1.jpg"/><Relationship Id="rId2" Type="http://schemas.openxmlformats.org/officeDocument/2006/relationships/slideLayout" Target="../slideLayouts/slideLayout1.xml"/><Relationship Id="rId3"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image" Target="../media/image-33-1.jpg"/><Relationship Id="rId2" Type="http://schemas.openxmlformats.org/officeDocument/2006/relationships/slideLayout" Target="../slideLayouts/slideLayout1.xml"/><Relationship Id="rId3"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image" Target="../media/image-34-1.jpg"/><Relationship Id="rId2" Type="http://schemas.openxmlformats.org/officeDocument/2006/relationships/slideLayout" Target="../slideLayouts/slideLayout1.xml"/><Relationship Id="rId3"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image" Target="../media/image-35-1.jpg"/><Relationship Id="rId2" Type="http://schemas.openxmlformats.org/officeDocument/2006/relationships/slideLayout" Target="../slideLayouts/slideLayout1.xml"/><Relationship Id="rId3"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image" Target="../media/image-36-1.jpg"/><Relationship Id="rId2" Type="http://schemas.openxmlformats.org/officeDocument/2006/relationships/slideLayout" Target="../slideLayouts/slideLayout1.xml"/><Relationship Id="rId3"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image" Target="../media/image-37-1.jpg"/><Relationship Id="rId2" Type="http://schemas.openxmlformats.org/officeDocument/2006/relationships/slideLayout" Target="../slideLayouts/slideLayout1.xml"/><Relationship Id="rId3"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image" Target="../media/image-38-1.jpg"/><Relationship Id="rId2" Type="http://schemas.openxmlformats.org/officeDocument/2006/relationships/slideLayout" Target="../slideLayouts/slideLayout1.xml"/><Relationship Id="rId3"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image" Target="../media/image-39-1.jpg"/><Relationship Id="rId2" Type="http://schemas.openxmlformats.org/officeDocument/2006/relationships/slideLayout" Target="../slideLayouts/slideLayout1.xml"/><Relationship Id="rId3"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image" Target="../media/image-40-1.jpg"/><Relationship Id="rId2" Type="http://schemas.openxmlformats.org/officeDocument/2006/relationships/slideLayout" Target="../slideLayouts/slideLayout1.xml"/><Relationship Id="rId3"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image" Target="../media/image-41-1.jpg"/><Relationship Id="rId2" Type="http://schemas.openxmlformats.org/officeDocument/2006/relationships/slideLayout" Target="../slideLayouts/slideLayout1.xml"/><Relationship Id="rId3"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image" Target="../media/image-42-1.jpg"/><Relationship Id="rId2" Type="http://schemas.openxmlformats.org/officeDocument/2006/relationships/slideLayout" Target="../slideLayouts/slideLayout1.xml"/><Relationship Id="rId3"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image" Target="../media/image-43-1.jpg"/><Relationship Id="rId2" Type="http://schemas.openxmlformats.org/officeDocument/2006/relationships/slideLayout" Target="../slideLayouts/slideLayout1.xml"/><Relationship Id="rId3"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image" Target="../media/image-44-1.jpg"/><Relationship Id="rId2" Type="http://schemas.openxmlformats.org/officeDocument/2006/relationships/slideLayout" Target="../slideLayouts/slideLayout1.xml"/><Relationship Id="rId3"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image" Target="../media/image-45-1.jpg"/><Relationship Id="rId2" Type="http://schemas.openxmlformats.org/officeDocument/2006/relationships/slideLayout" Target="../slideLayouts/slideLayout1.xml"/><Relationship Id="rId3"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image" Target="../media/image-46-1.jpg"/><Relationship Id="rId2" Type="http://schemas.openxmlformats.org/officeDocument/2006/relationships/slideLayout" Target="../slideLayouts/slideLayout1.xml"/><Relationship Id="rId3"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image" Target="../media/image-47-1.jpg"/><Relationship Id="rId2" Type="http://schemas.openxmlformats.org/officeDocument/2006/relationships/slideLayout" Target="../slideLayouts/slideLayout1.xml"/><Relationship Id="rId3"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image" Target="../media/image-48-1.jpg"/><Relationship Id="rId2" Type="http://schemas.openxmlformats.org/officeDocument/2006/relationships/slideLayout" Target="../slideLayouts/slideLayout1.xml"/><Relationship Id="rId3"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A1430"/>
        </a:solidFill>
      </p:bgPr>
    </p:bg>
    <p:spTree>
      <p:nvGrpSpPr>
        <p:cNvPr id="1" name=""/>
        <p:cNvGrpSpPr/>
        <p:nvPr/>
      </p:nvGrpSpPr>
      <p:grpSpPr>
        <a:xfrm>
          <a:off x="0" y="0"/>
          <a:ext cx="0" cy="0"/>
          <a:chOff x="0" y="0"/>
          <a:chExt cx="0" cy="0"/>
        </a:xfrm>
      </p:grpSpPr>
      <p:pic>
        <p:nvPicPr>
          <p:cNvPr id="2" name="Slide 1" descr="ODDS MASTER SNOW DAY SCIENCE SNOW DAY SCIENCE · THE GAME Call It! 22 real Kentucky school mornings. Read the weather. Make the call. How sure are you?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430"/>
        </a:solidFill>
      </p:bgPr>
    </p:bg>
    <p:spTree>
      <p:nvGrpSpPr>
        <p:cNvPr id="1" name=""/>
        <p:cNvGrpSpPr/>
        <p:nvPr/>
      </p:nvGrpSpPr>
      <p:grpSpPr>
        <a:xfrm>
          <a:off x="0" y="0"/>
          <a:ext cx="0" cy="0"/>
          <a:chOff x="0" y="0"/>
          <a:chExt cx="0" cy="0"/>
        </a:xfrm>
      </p:grpSpPr>
      <p:pic>
        <p:nvPicPr>
          <p:cNvPr id="2" name="Slide 2" descr="HOW TO PLAY Read it. Call it. Flip it. Read the card Snow by 7 AM, the cold, any ice, any warnings, the roads. Say your chance What's the chance of no school? Write 0%, 10%, 20%, up to 100%. Flip and score Find your Snow Points. Then see if you beat the Radar.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430"/>
        </a:solidFill>
      </p:bgPr>
    </p:bg>
    <p:spTree>
      <p:nvGrpSpPr>
        <p:cNvPr id="1" name=""/>
        <p:cNvGrpSpPr/>
        <p:nvPr/>
      </p:nvGrpSpPr>
      <p:grpSpPr>
        <a:xfrm>
          <a:off x="0" y="0"/>
          <a:ext cx="0" cy="0"/>
          <a:chOff x="0" y="0"/>
          <a:chExt cx="0" cy="0"/>
        </a:xfrm>
      </p:grpSpPr>
      <p:pic>
        <p:nvPicPr>
          <p:cNvPr id="2" name="Slide 3" descr="SNOW POINTS Honest chances win Say 0% or 100% and be wrong: 0 points. These cards include extra surprises, so they're harder than a real winter. YOUR CHANCE OF NO SCHOOL → YOUR SNOW POINTS No school happened 0% 0 10% 19 20% 36 30% 51 40% 64 50% 75 60% 84 70% 91 80% 96 90% 99 100% 100 School happened 0% 100 10% 99 20% 96 30% 91 40% 84 50% 75 60% 64 70% 51 80% 36 90% 19 100% 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430"/>
        </a:solidFill>
      </p:bgPr>
    </p:bg>
    <p:spTree>
      <p:nvGrpSpPr>
        <p:cNvPr id="1" name=""/>
        <p:cNvGrpSpPr/>
        <p:nvPr/>
      </p:nvGrpSpPr>
      <p:grpSpPr>
        <a:xfrm>
          <a:off x="0" y="0"/>
          <a:ext cx="0" cy="0"/>
          <a:chOff x="0" y="0"/>
          <a:chExt cx="0" cy="0"/>
        </a:xfrm>
      </p:grpSpPr>
      <p:pic>
        <p:nvPicPr>
          <p:cNvPr id="2" name="Slide 4" descr="CALL IT! · CARD 01 OF 22 Fort Thomas Thursday, January 7, 2010 SNOW BY 7 AM 0.0 in MORNING LOW 10°F ALREADY ON THE GROUND 1.9 in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430"/>
        </a:solidFill>
      </p:bgPr>
    </p:bg>
    <p:spTree>
      <p:nvGrpSpPr>
        <p:cNvPr id="1" name=""/>
        <p:cNvGrpSpPr/>
        <p:nvPr/>
      </p:nvGrpSpPr>
      <p:grpSpPr>
        <a:xfrm>
          <a:off x="0" y="0"/>
          <a:ext cx="0" cy="0"/>
          <a:chOff x="0" y="0"/>
          <a:chExt cx="0" cy="0"/>
        </a:xfrm>
      </p:grpSpPr>
      <p:pic>
        <p:nvPicPr>
          <p:cNvPr id="2" name="Slide 5" descr="CALL IT! · CARD 01 · THE ANSWER Fort Thomas School was on A cold 10°F morning, but no new snow. The buses rolled. YOUR SNOW POINTS 0% 100 10% 99 20% 96 30% 91 40% 84 50% 75 60% 64 70% 51 80% 36 90% 19 100% 0 40% SNOW DAY RADAR SAID 40%: Real chance Radar's Snow Points: 84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430"/>
        </a:solidFill>
      </p:bgPr>
    </p:bg>
    <p:spTree>
      <p:nvGrpSpPr>
        <p:cNvPr id="1" name=""/>
        <p:cNvGrpSpPr/>
        <p:nvPr/>
      </p:nvGrpSpPr>
      <p:grpSpPr>
        <a:xfrm>
          <a:off x="0" y="0"/>
          <a:ext cx="0" cy="0"/>
          <a:chOff x="0" y="0"/>
          <a:chExt cx="0" cy="0"/>
        </a:xfrm>
      </p:grpSpPr>
      <p:pic>
        <p:nvPicPr>
          <p:cNvPr id="2" name="Slide 6" descr="CALL IT! · CARD 02 OF 22 Boone County Wednesday, February 10, 2010 SNOW BY 7 AM 6.3 in MORNING LOW 8°F ALREADY ON THE GROUND 4.7 in STEEP MOUNTAIN ROADS No Winter Storm Warning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430"/>
        </a:solidFill>
      </p:bgPr>
    </p:bg>
    <p:spTree>
      <p:nvGrpSpPr>
        <p:cNvPr id="1" name=""/>
        <p:cNvGrpSpPr/>
        <p:nvPr/>
      </p:nvGrpSpPr>
      <p:grpSpPr>
        <a:xfrm>
          <a:off x="0" y="0"/>
          <a:ext cx="0" cy="0"/>
          <a:chOff x="0" y="0"/>
          <a:chExt cx="0" cy="0"/>
        </a:xfrm>
      </p:grpSpPr>
      <p:pic>
        <p:nvPicPr>
          <p:cNvPr id="2" name="Slide 7" descr="CALL IT! · CARD 02 · THE ANSWER Boone County No school Big snow: 6.3 inches by 7 AM and a Winter Storm Warning. YOUR SNOW POINTS 0% 0 10% 19 20% 36 30% 51 40% 64 50% 75 60% 84 70% 91 80% 96 90% 99 100% 100 80% SNOW DAY RADAR SAID 80%: Strong chance Radar's Snow Points: 9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430"/>
        </a:solidFill>
      </p:bgPr>
    </p:bg>
    <p:spTree>
      <p:nvGrpSpPr>
        <p:cNvPr id="1" name=""/>
        <p:cNvGrpSpPr/>
        <p:nvPr/>
      </p:nvGrpSpPr>
      <p:grpSpPr>
        <a:xfrm>
          <a:off x="0" y="0"/>
          <a:ext cx="0" cy="0"/>
          <a:chOff x="0" y="0"/>
          <a:chExt cx="0" cy="0"/>
        </a:xfrm>
      </p:grpSpPr>
      <p:pic>
        <p:nvPicPr>
          <p:cNvPr id="2" name="Slide 8" descr="CALL IT! · CARD 03 OF 22 Elizabethtown Tuesday, February 16, 2010 SNOW BY 7 AM 0.8 in MORNING LOW 15°F ALREADY ON THE GROUND 2.3 in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430"/>
        </a:solidFill>
      </p:bgPr>
    </p:bg>
    <p:spTree>
      <p:nvGrpSpPr>
        <p:cNvPr id="1" name=""/>
        <p:cNvGrpSpPr/>
        <p:nvPr/>
      </p:nvGrpSpPr>
      <p:grpSpPr>
        <a:xfrm>
          <a:off x="0" y="0"/>
          <a:ext cx="0" cy="0"/>
          <a:chOff x="0" y="0"/>
          <a:chExt cx="0" cy="0"/>
        </a:xfrm>
      </p:grpSpPr>
      <p:pic>
        <p:nvPicPr>
          <p:cNvPr id="2" name="Slide 9" descr="CALL IT! · CARD 03 · THE ANSWER Elizabethtown School was on A surprise! Snow Day Radar said 80%, and the district stayed open. 80% is not 100%: on some mornings like this, the buses still roll. YOUR SNOW POINTS 0% 100 10% 99 20% 96 30% 91 40% 84 50% 75 60% 64 70% 51 80% 36 90% 19 100% 0 80% SNOW DAY RADAR SAID 80%: Strong chance Radar's Snow Points: 3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430"/>
        </a:solidFill>
      </p:bgPr>
    </p:bg>
    <p:spTree>
      <p:nvGrpSpPr>
        <p:cNvPr id="1" name=""/>
        <p:cNvGrpSpPr/>
        <p:nvPr/>
      </p:nvGrpSpPr>
      <p:grpSpPr>
        <a:xfrm>
          <a:off x="0" y="0"/>
          <a:ext cx="0" cy="0"/>
          <a:chOff x="0" y="0"/>
          <a:chExt cx="0" cy="0"/>
        </a:xfrm>
      </p:grpSpPr>
      <p:pic>
        <p:nvPicPr>
          <p:cNvPr id="2" name="Slide 10" descr="CALL IT! · CARD 04 OF 22 Mason County Tuesday, February 16, 2010 SNOW BY 7 AM 4.3 in MORNING LOW 18°F ALREADY ON THE GROUND 4.7 in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430"/>
        </a:solidFill>
      </p:bgPr>
    </p:bg>
    <p:spTree>
      <p:nvGrpSpPr>
        <p:cNvPr id="1" name=""/>
        <p:cNvGrpSpPr/>
        <p:nvPr/>
      </p:nvGrpSpPr>
      <p:grpSpPr>
        <a:xfrm>
          <a:off x="0" y="0"/>
          <a:ext cx="0" cy="0"/>
          <a:chOff x="0" y="0"/>
          <a:chExt cx="0" cy="0"/>
        </a:xfrm>
      </p:grpSpPr>
      <p:pic>
        <p:nvPicPr>
          <p:cNvPr id="2" name="Slide 11" descr="CALL IT! · CARD 04 · THE ANSWER Mason County No school Big snow: 4.3 inches by 7 AM. YOUR SNOW POINTS 0% 0 10% 19 20% 36 30% 51 40% 64 50% 75 60% 84 70% 91 80% 96 90% 99 100% 100 80% SNOW DAY RADAR SAID 80%: Strong chance Radar's Snow Points: 9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430"/>
        </a:solidFill>
      </p:bgPr>
    </p:bg>
    <p:spTree>
      <p:nvGrpSpPr>
        <p:cNvPr id="1" name=""/>
        <p:cNvGrpSpPr/>
        <p:nvPr/>
      </p:nvGrpSpPr>
      <p:grpSpPr>
        <a:xfrm>
          <a:off x="0" y="0"/>
          <a:ext cx="0" cy="0"/>
          <a:chOff x="0" y="0"/>
          <a:chExt cx="0" cy="0"/>
        </a:xfrm>
      </p:grpSpPr>
      <p:pic>
        <p:nvPicPr>
          <p:cNvPr id="2" name="Slide 12" descr="CALL IT! · CARD 05 OF 22 Russell Monday, December 6, 2010 SNOW BY 7 AM 0.1 in MORNING LOW 23°F FREEZING RAIN OVERNIGHT 3 hours ALREADY ON THE GROUND 2.1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430"/>
        </a:solidFill>
      </p:bgPr>
    </p:bg>
    <p:spTree>
      <p:nvGrpSpPr>
        <p:cNvPr id="1" name=""/>
        <p:cNvGrpSpPr/>
        <p:nvPr/>
      </p:nvGrpSpPr>
      <p:grpSpPr>
        <a:xfrm>
          <a:off x="0" y="0"/>
          <a:ext cx="0" cy="0"/>
          <a:chOff x="0" y="0"/>
          <a:chExt cx="0" cy="0"/>
        </a:xfrm>
      </p:grpSpPr>
      <p:pic>
        <p:nvPicPr>
          <p:cNvPr id="2" name="Slide 13" descr="CALL IT! · CARD 05 · THE ANSWER Russell School was on 3 hours of freezing rain overnight, and still the buses rolled. Ice is tricky: compare this card with #20, where the same clue closed schools. YOUR SNOW POINTS 0% 100 10% 99 20% 96 30% 91 40% 84 50% 75 60% 64 70% 51 80% 36 90% 19 100% 0 40% SNOW DAY RADAR SAID 40%: Real chance Radar's Snow Points: 84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0A1430"/>
        </a:solidFill>
      </p:bgPr>
    </p:bg>
    <p:spTree>
      <p:nvGrpSpPr>
        <p:cNvPr id="1" name=""/>
        <p:cNvGrpSpPr/>
        <p:nvPr/>
      </p:nvGrpSpPr>
      <p:grpSpPr>
        <a:xfrm>
          <a:off x="0" y="0"/>
          <a:ext cx="0" cy="0"/>
          <a:chOff x="0" y="0"/>
          <a:chExt cx="0" cy="0"/>
        </a:xfrm>
      </p:grpSpPr>
      <p:pic>
        <p:nvPicPr>
          <p:cNvPr id="2" name="Slide 14" descr="CALL IT! · CARD 06 OF 22 Boyd County Monday, December 6, 2010 SNOW BY 7 AM 0.0 in MORNING LOW 23°F FREEZING RAIN OVERNIGHT 2 hours ALREADY ON THE GROUND 2.3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0A1430"/>
        </a:solidFill>
      </p:bgPr>
    </p:bg>
    <p:spTree>
      <p:nvGrpSpPr>
        <p:cNvPr id="1" name=""/>
        <p:cNvGrpSpPr/>
        <p:nvPr/>
      </p:nvGrpSpPr>
      <p:grpSpPr>
        <a:xfrm>
          <a:off x="0" y="0"/>
          <a:ext cx="0" cy="0"/>
          <a:chOff x="0" y="0"/>
          <a:chExt cx="0" cy="0"/>
        </a:xfrm>
      </p:grpSpPr>
      <p:pic>
        <p:nvPicPr>
          <p:cNvPr id="2" name="Slide 15" descr="CALL IT! · CARD 06 · THE ANSWER Boyd County School was on 2 hours of freezing rain overnight, and still the buses rolled. Ice is tricky: compare this card with #20, where the same clue closed schools. YOUR SNOW POINTS 0% 100 10% 99 20% 96 30% 91 40% 84 50% 75 60% 64 70% 51 80% 36 90% 19 100% 0 60% SNOW DAY RADAR SAID 60%: Better than even Radar's Snow Points: 64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0A1430"/>
        </a:solidFill>
      </p:bgPr>
    </p:bg>
    <p:spTree>
      <p:nvGrpSpPr>
        <p:cNvPr id="1" name=""/>
        <p:cNvGrpSpPr/>
        <p:nvPr/>
      </p:nvGrpSpPr>
      <p:grpSpPr>
        <a:xfrm>
          <a:off x="0" y="0"/>
          <a:ext cx="0" cy="0"/>
          <a:chOff x="0" y="0"/>
          <a:chExt cx="0" cy="0"/>
        </a:xfrm>
      </p:grpSpPr>
      <p:pic>
        <p:nvPicPr>
          <p:cNvPr id="2" name="Slide 16" descr="CALL IT! · CARD 07 OF 22 Owensboro Thursday, January 20, 2011 SNOW BY 7 AM 0.0 in MORNING LOW 28°F ALREADY ON THE GROUND 0.1 in STEEP MOUNTAIN ROADS No Winter Storm Warning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0A1430"/>
        </a:solidFill>
      </p:bgPr>
    </p:bg>
    <p:spTree>
      <p:nvGrpSpPr>
        <p:cNvPr id="1" name=""/>
        <p:cNvGrpSpPr/>
        <p:nvPr/>
      </p:nvGrpSpPr>
      <p:grpSpPr>
        <a:xfrm>
          <a:off x="0" y="0"/>
          <a:ext cx="0" cy="0"/>
          <a:chOff x="0" y="0"/>
          <a:chExt cx="0" cy="0"/>
        </a:xfrm>
      </p:grpSpPr>
      <p:pic>
        <p:nvPicPr>
          <p:cNvPr id="2" name="Slide 17" descr="CALL IT! · CARD 07 · THE ANSWER Owensboro No school No snow yet at 7 AM, but a Winter Storm Warning was out. Districts sometimes close ahead of a storm that arrives during the day. YOUR SNOW POINTS 0% 0 10% 19 20% 36 30% 51 40% 64 50% 75 60% 84 70% 91 80% 96 90% 99 100% 100 60% SNOW DAY RADAR SAID 60%: Better than even Radar's Snow Points: 84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0A1430"/>
        </a:solidFill>
      </p:bgPr>
    </p:bg>
    <p:spTree>
      <p:nvGrpSpPr>
        <p:cNvPr id="1" name=""/>
        <p:cNvGrpSpPr/>
        <p:nvPr/>
      </p:nvGrpSpPr>
      <p:grpSpPr>
        <a:xfrm>
          <a:off x="0" y="0"/>
          <a:ext cx="0" cy="0"/>
          <a:chOff x="0" y="0"/>
          <a:chExt cx="0" cy="0"/>
        </a:xfrm>
      </p:grpSpPr>
      <p:pic>
        <p:nvPicPr>
          <p:cNvPr id="2" name="Slide 18" descr="CALL IT! · CARD 08 OF 22 Corbin Thursday, January 27, 2011 SNOW BY 7 AM 0.8 in MORNING LOW 24°F ALREADY ON THE GROUND 0.1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0A1430"/>
        </a:solidFill>
      </p:bgPr>
    </p:bg>
    <p:spTree>
      <p:nvGrpSpPr>
        <p:cNvPr id="1" name=""/>
        <p:cNvGrpSpPr/>
        <p:nvPr/>
      </p:nvGrpSpPr>
      <p:grpSpPr>
        <a:xfrm>
          <a:off x="0" y="0"/>
          <a:ext cx="0" cy="0"/>
          <a:chOff x="0" y="0"/>
          <a:chExt cx="0" cy="0"/>
        </a:xfrm>
      </p:grpSpPr>
      <p:pic>
        <p:nvPicPr>
          <p:cNvPr id="2" name="Slide 19" descr="CALL IT! · CARD 08 · THE ANSWER Corbin School was on The snow stayed light, and the buses rolled. YOUR SNOW POINTS 0% 100 10% 99 20% 96 30% 91 40% 84 50% 75 60% 64 70% 51 80% 36 90% 19 100% 0 Under 20% SNOW DAY RADAR SAID Under 20% Radar's Snow Points: 99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0A1430"/>
        </a:solidFill>
      </p:bgPr>
    </p:bg>
    <p:spTree>
      <p:nvGrpSpPr>
        <p:cNvPr id="1" name=""/>
        <p:cNvGrpSpPr/>
        <p:nvPr/>
      </p:nvGrpSpPr>
      <p:grpSpPr>
        <a:xfrm>
          <a:off x="0" y="0"/>
          <a:ext cx="0" cy="0"/>
          <a:chOff x="0" y="0"/>
          <a:chExt cx="0" cy="0"/>
        </a:xfrm>
      </p:grpSpPr>
      <p:pic>
        <p:nvPicPr>
          <p:cNvPr id="2" name="Slide 20" descr="CALL IT! · CARD 09 OF 22 Green County Thursday, January 27, 2011 SNOW BY 7 AM 1.6 in MORNING LOW 25°F ALREADY ON THE GROUND 1.3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0A1430"/>
        </a:solidFill>
      </p:bgPr>
    </p:bg>
    <p:spTree>
      <p:nvGrpSpPr>
        <p:cNvPr id="1" name=""/>
        <p:cNvGrpSpPr/>
        <p:nvPr/>
      </p:nvGrpSpPr>
      <p:grpSpPr>
        <a:xfrm>
          <a:off x="0" y="0"/>
          <a:ext cx="0" cy="0"/>
          <a:chOff x="0" y="0"/>
          <a:chExt cx="0" cy="0"/>
        </a:xfrm>
      </p:grpSpPr>
      <p:pic>
        <p:nvPicPr>
          <p:cNvPr id="2" name="Slide 21" descr="CALL IT! · CARD 09 · THE ANSWER Green County School was on A surprise! Snow Day Radar said 70%, and the district stayed open. 70% is not 100%: on some mornings like this, the buses still roll. YOUR SNOW POINTS 0% 100 10% 99 20% 96 30% 91 40% 84 50% 75 60% 64 70% 51 80% 36 90% 19 100% 0 70% SNOW DAY RADAR SAID 70%: Good chance Radar's Snow Points: 51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0A1430"/>
        </a:solidFill>
      </p:bgPr>
    </p:bg>
    <p:spTree>
      <p:nvGrpSpPr>
        <p:cNvPr id="1" name=""/>
        <p:cNvGrpSpPr/>
        <p:nvPr/>
      </p:nvGrpSpPr>
      <p:grpSpPr>
        <a:xfrm>
          <a:off x="0" y="0"/>
          <a:ext cx="0" cy="0"/>
          <a:chOff x="0" y="0"/>
          <a:chExt cx="0" cy="0"/>
        </a:xfrm>
      </p:grpSpPr>
      <p:pic>
        <p:nvPicPr>
          <p:cNvPr id="2" name="Slide 22" descr="CALL IT! · CARD 10 OF 22 Woodford County Thursday, January 27, 2011 SNOW BY 7 AM 0.7 in MORNING LOW 25°F ALREADY ON THE GROUND 1.3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0A1430"/>
        </a:solidFill>
      </p:bgPr>
    </p:bg>
    <p:spTree>
      <p:nvGrpSpPr>
        <p:cNvPr id="1" name=""/>
        <p:cNvGrpSpPr/>
        <p:nvPr/>
      </p:nvGrpSpPr>
      <p:grpSpPr>
        <a:xfrm>
          <a:off x="0" y="0"/>
          <a:ext cx="0" cy="0"/>
          <a:chOff x="0" y="0"/>
          <a:chExt cx="0" cy="0"/>
        </a:xfrm>
      </p:grpSpPr>
      <p:pic>
        <p:nvPicPr>
          <p:cNvPr id="2" name="Slide 23" descr="CALL IT! · CARD 10 · THE ANSWER Woodford County School was on The snow stayed light, and the buses rolled. YOUR SNOW POINTS 0% 100 10% 99 20% 96 30% 91 40% 84 50% 75 60% 64 70% 51 80% 36 90% 19 100% 0 Under 20% SNOW DAY RADAR SAID Under 20% Radar's Snow Points: 99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0A1430"/>
        </a:solidFill>
      </p:bgPr>
    </p:bg>
    <p:spTree>
      <p:nvGrpSpPr>
        <p:cNvPr id="1" name=""/>
        <p:cNvGrpSpPr/>
        <p:nvPr/>
      </p:nvGrpSpPr>
      <p:grpSpPr>
        <a:xfrm>
          <a:off x="0" y="0"/>
          <a:ext cx="0" cy="0"/>
          <a:chOff x="0" y="0"/>
          <a:chExt cx="0" cy="0"/>
        </a:xfrm>
      </p:grpSpPr>
      <p:pic>
        <p:nvPicPr>
          <p:cNvPr id="2" name="Slide 24" descr="CALL IT! · CARD 11 OF 22 Robertson County Friday, January 28, 2011 SNOW BY 7 AM 1.6 in MORNING LOW 26°F ALREADY ON THE GROUND 1.9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0A1430"/>
        </a:solidFill>
      </p:bgPr>
    </p:bg>
    <p:spTree>
      <p:nvGrpSpPr>
        <p:cNvPr id="1" name=""/>
        <p:cNvGrpSpPr/>
        <p:nvPr/>
      </p:nvGrpSpPr>
      <p:grpSpPr>
        <a:xfrm>
          <a:off x="0" y="0"/>
          <a:ext cx="0" cy="0"/>
          <a:chOff x="0" y="0"/>
          <a:chExt cx="0" cy="0"/>
        </a:xfrm>
      </p:grpSpPr>
      <p:pic>
        <p:nvPicPr>
          <p:cNvPr id="2" name="Slide 25" descr="CALL IT! · CARD 11 · THE ANSWER Robertson County No school 1.6 inches of new snow by 7 AM, but 1.9 inches were already on the ground. Old snow on back roads can be enough. YOUR SNOW POINTS 0% 0 10% 19 20% 36 30% 51 40% 64 50% 75 60% 84 70% 91 80% 96 90% 99 100% 100 60% SNOW DAY RADAR SAID 60%: Better than even Radar's Snow Points: 84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0A1430"/>
        </a:solidFill>
      </p:bgPr>
    </p:bg>
    <p:spTree>
      <p:nvGrpSpPr>
        <p:cNvPr id="1" name=""/>
        <p:cNvGrpSpPr/>
        <p:nvPr/>
      </p:nvGrpSpPr>
      <p:grpSpPr>
        <a:xfrm>
          <a:off x="0" y="0"/>
          <a:ext cx="0" cy="0"/>
          <a:chOff x="0" y="0"/>
          <a:chExt cx="0" cy="0"/>
        </a:xfrm>
      </p:grpSpPr>
      <p:pic>
        <p:nvPicPr>
          <p:cNvPr id="2" name="Slide 26" descr="CALL IT! · CARD 12 OF 22 Pendleton County Wednesday, February 2, 2011 SNOW BY 7 AM 0.0 in MORNING LOW 26°F FREEZING RAIN OVERNIGHT 1 hours ALREADY ON THE GROUND 0.3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0A1430"/>
        </a:solidFill>
      </p:bgPr>
    </p:bg>
    <p:spTree>
      <p:nvGrpSpPr>
        <p:cNvPr id="1" name=""/>
        <p:cNvGrpSpPr/>
        <p:nvPr/>
      </p:nvGrpSpPr>
      <p:grpSpPr>
        <a:xfrm>
          <a:off x="0" y="0"/>
          <a:ext cx="0" cy="0"/>
          <a:chOff x="0" y="0"/>
          <a:chExt cx="0" cy="0"/>
        </a:xfrm>
      </p:grpSpPr>
      <p:pic>
        <p:nvPicPr>
          <p:cNvPr id="2" name="Slide 27" descr="CALL IT! · CARD 12 · THE ANSWER Pendleton County School was on A surprise! Snow Day Radar said 70%, and the district stayed open. 70% is not 100%: on some mornings like this, the buses still roll. YOUR SNOW POINTS 0% 100 10% 99 20% 96 30% 91 40% 84 50% 75 60% 64 70% 51 80% 36 90% 19 100% 0 70% SNOW DAY RADAR SAID 70%: Good chance Radar's Snow Points: 51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0A1430"/>
        </a:solidFill>
      </p:bgPr>
    </p:bg>
    <p:spTree>
      <p:nvGrpSpPr>
        <p:cNvPr id="1" name=""/>
        <p:cNvGrpSpPr/>
        <p:nvPr/>
      </p:nvGrpSpPr>
      <p:grpSpPr>
        <a:xfrm>
          <a:off x="0" y="0"/>
          <a:ext cx="0" cy="0"/>
          <a:chOff x="0" y="0"/>
          <a:chExt cx="0" cy="0"/>
        </a:xfrm>
      </p:grpSpPr>
      <p:pic>
        <p:nvPicPr>
          <p:cNvPr id="2" name="Slide 28" descr="CALL IT! · CARD 13 OF 22 Clark County Friday, March 11, 2011 SNOW BY 7 AM 0.5 in MORNING LOW 29°F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bg>
      <p:bgPr>
        <a:solidFill>
          <a:srgbClr val="0A1430"/>
        </a:solidFill>
      </p:bgPr>
    </p:bg>
    <p:spTree>
      <p:nvGrpSpPr>
        <p:cNvPr id="1" name=""/>
        <p:cNvGrpSpPr/>
        <p:nvPr/>
      </p:nvGrpSpPr>
      <p:grpSpPr>
        <a:xfrm>
          <a:off x="0" y="0"/>
          <a:ext cx="0" cy="0"/>
          <a:chOff x="0" y="0"/>
          <a:chExt cx="0" cy="0"/>
        </a:xfrm>
      </p:grpSpPr>
      <p:pic>
        <p:nvPicPr>
          <p:cNvPr id="2" name="Slide 29" descr="CALL IT! · CARD 13 · THE ANSWER Clark County School was on The snow stayed light, and the buses rolled. YOUR SNOW POINTS 0% 100 10% 99 20% 96 30% 91 40% 84 50% 75 60% 64 70% 51 80% 36 90% 19 100% 0 Under 20% SNOW DAY RADAR SAID Under 20% Radar's Snow Points: 99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bg>
      <p:bgPr>
        <a:solidFill>
          <a:srgbClr val="0A1430"/>
        </a:solidFill>
      </p:bgPr>
    </p:bg>
    <p:spTree>
      <p:nvGrpSpPr>
        <p:cNvPr id="1" name=""/>
        <p:cNvGrpSpPr/>
        <p:nvPr/>
      </p:nvGrpSpPr>
      <p:grpSpPr>
        <a:xfrm>
          <a:off x="0" y="0"/>
          <a:ext cx="0" cy="0"/>
          <a:chOff x="0" y="0"/>
          <a:chExt cx="0" cy="0"/>
        </a:xfrm>
      </p:grpSpPr>
      <p:pic>
        <p:nvPicPr>
          <p:cNvPr id="2" name="Slide 30" descr="CALL IT! · CARD 14 OF 22 Russellville Friday, January 25, 2013 SNOW BY 7 AM 0.0 in MORNING LOW 24°F FREEZING RAIN OVERNIGHT 2 hours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bg>
      <p:bgPr>
        <a:solidFill>
          <a:srgbClr val="0A1430"/>
        </a:solidFill>
      </p:bgPr>
    </p:bg>
    <p:spTree>
      <p:nvGrpSpPr>
        <p:cNvPr id="1" name=""/>
        <p:cNvGrpSpPr/>
        <p:nvPr/>
      </p:nvGrpSpPr>
      <p:grpSpPr>
        <a:xfrm>
          <a:off x="0" y="0"/>
          <a:ext cx="0" cy="0"/>
          <a:chOff x="0" y="0"/>
          <a:chExt cx="0" cy="0"/>
        </a:xfrm>
      </p:grpSpPr>
      <p:pic>
        <p:nvPicPr>
          <p:cNvPr id="2" name="Slide 31" descr="CALL IT! · CARD 14 · THE ANSWER Russellville No school A surprise! The odds were under 20%, but 2 hours of freezing rain overnight was enough for this district to close. Ice is tricky. YOUR SNOW POINTS 0% 0 10% 19 20% 36 30% 51 40% 64 50% 75 60% 84 70% 91 80% 96 90% 99 100% 100 Under 20% SNOW DAY RADAR SAID Under 20% Radar's Snow Points: 19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bg>
      <p:bgPr>
        <a:solidFill>
          <a:srgbClr val="0A1430"/>
        </a:solidFill>
      </p:bgPr>
    </p:bg>
    <p:spTree>
      <p:nvGrpSpPr>
        <p:cNvPr id="1" name=""/>
        <p:cNvGrpSpPr/>
        <p:nvPr/>
      </p:nvGrpSpPr>
      <p:grpSpPr>
        <a:xfrm>
          <a:off x="0" y="0"/>
          <a:ext cx="0" cy="0"/>
          <a:chOff x="0" y="0"/>
          <a:chExt cx="0" cy="0"/>
        </a:xfrm>
      </p:grpSpPr>
      <p:pic>
        <p:nvPicPr>
          <p:cNvPr id="2" name="Slide 32" descr="CALL IT! · CARD 15 OF 22 Science Hill Friday, February 1, 2013 SNOW BY 7 AM 0.5 in MORNING LOW 15°F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3">
    <p:bg>
      <p:bgPr>
        <a:solidFill>
          <a:srgbClr val="0A1430"/>
        </a:solidFill>
      </p:bgPr>
    </p:bg>
    <p:spTree>
      <p:nvGrpSpPr>
        <p:cNvPr id="1" name=""/>
        <p:cNvGrpSpPr/>
        <p:nvPr/>
      </p:nvGrpSpPr>
      <p:grpSpPr>
        <a:xfrm>
          <a:off x="0" y="0"/>
          <a:ext cx="0" cy="0"/>
          <a:chOff x="0" y="0"/>
          <a:chExt cx="0" cy="0"/>
        </a:xfrm>
      </p:grpSpPr>
      <p:pic>
        <p:nvPicPr>
          <p:cNvPr id="2" name="Slide 33" descr="CALL IT! · CARD 15 · THE ANSWER Science Hill No school A surprise! The odds were under 20%, but the district closed. Not every reason shows up in the weather data. YOUR SNOW POINTS 0% 0 10% 19 20% 36 30% 51 40% 64 50% 75 60% 84 70% 91 80% 96 90% 99 100% 100 Under 20% SNOW DAY RADAR SAID Under 20% Radar's Snow Points: 19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4">
    <p:bg>
      <p:bgPr>
        <a:solidFill>
          <a:srgbClr val="0A1430"/>
        </a:solidFill>
      </p:bgPr>
    </p:bg>
    <p:spTree>
      <p:nvGrpSpPr>
        <p:cNvPr id="1" name=""/>
        <p:cNvGrpSpPr/>
        <p:nvPr/>
      </p:nvGrpSpPr>
      <p:grpSpPr>
        <a:xfrm>
          <a:off x="0" y="0"/>
          <a:ext cx="0" cy="0"/>
          <a:chOff x="0" y="0"/>
          <a:chExt cx="0" cy="0"/>
        </a:xfrm>
      </p:grpSpPr>
      <p:pic>
        <p:nvPicPr>
          <p:cNvPr id="2" name="Slide 34" descr="CALL IT! · CARD 16 OF 22 Garrard County Tuesday, December 10, 2013 SNOW BY 7 AM 0.0 in MORNING LOW 24°F ALREADY ON THE GROUND 1.3 in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5">
    <p:bg>
      <p:bgPr>
        <a:solidFill>
          <a:srgbClr val="0A1430"/>
        </a:solidFill>
      </p:bgPr>
    </p:bg>
    <p:spTree>
      <p:nvGrpSpPr>
        <p:cNvPr id="1" name=""/>
        <p:cNvGrpSpPr/>
        <p:nvPr/>
      </p:nvGrpSpPr>
      <p:grpSpPr>
        <a:xfrm>
          <a:off x="0" y="0"/>
          <a:ext cx="0" cy="0"/>
          <a:chOff x="0" y="0"/>
          <a:chExt cx="0" cy="0"/>
        </a:xfrm>
      </p:grpSpPr>
      <p:pic>
        <p:nvPicPr>
          <p:cNvPr id="2" name="Slide 35" descr="CALL IT! · CARD 16 · THE ANSWER Garrard County No school No new snow by 7 AM, but 1.3 inches were already on the ground and a Winter Weather Advisory was out. Old snow on back roads can be enough. YOUR SNOW POINTS 0% 0 10% 19 20% 36 30% 51 40% 64 50% 75 60% 84 70% 91 80% 96 90% 99 100% 100 60% SNOW DAY RADAR SAID 60%: Better than even Radar's Snow Points: 84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6">
    <p:bg>
      <p:bgPr>
        <a:solidFill>
          <a:srgbClr val="0A1430"/>
        </a:solidFill>
      </p:bgPr>
    </p:bg>
    <p:spTree>
      <p:nvGrpSpPr>
        <p:cNvPr id="1" name=""/>
        <p:cNvGrpSpPr/>
        <p:nvPr/>
      </p:nvGrpSpPr>
      <p:grpSpPr>
        <a:xfrm>
          <a:off x="0" y="0"/>
          <a:ext cx="0" cy="0"/>
          <a:chOff x="0" y="0"/>
          <a:chExt cx="0" cy="0"/>
        </a:xfrm>
      </p:grpSpPr>
      <p:pic>
        <p:nvPicPr>
          <p:cNvPr id="2" name="Slide 36" descr="CALL IT! · CARD 17 OF 22 Pike County Thursday, February 13, 2014 SNOW BY 7 AM 6.3 in MORNING LOW 18°F ALREADY ON THE GROUND 1.3 in STEEP MOUNTAIN ROADS Yes Winter Storm Warning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7">
    <p:bg>
      <p:bgPr>
        <a:solidFill>
          <a:srgbClr val="0A1430"/>
        </a:solidFill>
      </p:bgPr>
    </p:bg>
    <p:spTree>
      <p:nvGrpSpPr>
        <p:cNvPr id="1" name=""/>
        <p:cNvGrpSpPr/>
        <p:nvPr/>
      </p:nvGrpSpPr>
      <p:grpSpPr>
        <a:xfrm>
          <a:off x="0" y="0"/>
          <a:ext cx="0" cy="0"/>
          <a:chOff x="0" y="0"/>
          <a:chExt cx="0" cy="0"/>
        </a:xfrm>
      </p:grpSpPr>
      <p:pic>
        <p:nvPicPr>
          <p:cNvPr id="2" name="Slide 37" descr="CALL IT! · CARD 17 · THE ANSWER Pike County No school Big snow: 6.3 inches by 7 AM and a Winter Storm Warning. YOUR SNOW POINTS 0% 0 10% 19 20% 36 30% 51 40% 64 50% 75 60% 84 70% 91 80% 96 90% 99 100% 100 80% SNOW DAY RADAR SAID 80%: Strong chance Radar's Snow Points: 9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8">
    <p:bg>
      <p:bgPr>
        <a:solidFill>
          <a:srgbClr val="0A1430"/>
        </a:solidFill>
      </p:bgPr>
    </p:bg>
    <p:spTree>
      <p:nvGrpSpPr>
        <p:cNvPr id="1" name=""/>
        <p:cNvGrpSpPr/>
        <p:nvPr/>
      </p:nvGrpSpPr>
      <p:grpSpPr>
        <a:xfrm>
          <a:off x="0" y="0"/>
          <a:ext cx="0" cy="0"/>
          <a:chOff x="0" y="0"/>
          <a:chExt cx="0" cy="0"/>
        </a:xfrm>
      </p:grpSpPr>
      <p:pic>
        <p:nvPicPr>
          <p:cNvPr id="2" name="Slide 38" descr="CALL IT! · CARD 18 OF 22 Henderson County Thursday, March 5, 2015 SNOW BY 7 AM 7.6 in MORNING LOW 17°F ALREADY ON THE GROUND 0.1 in STEEP MOUNTAIN ROADS No No weather alerts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9">
    <p:bg>
      <p:bgPr>
        <a:solidFill>
          <a:srgbClr val="0A1430"/>
        </a:solidFill>
      </p:bgPr>
    </p:bg>
    <p:spTree>
      <p:nvGrpSpPr>
        <p:cNvPr id="1" name=""/>
        <p:cNvGrpSpPr/>
        <p:nvPr/>
      </p:nvGrpSpPr>
      <p:grpSpPr>
        <a:xfrm>
          <a:off x="0" y="0"/>
          <a:ext cx="0" cy="0"/>
          <a:chOff x="0" y="0"/>
          <a:chExt cx="0" cy="0"/>
        </a:xfrm>
      </p:grpSpPr>
      <p:pic>
        <p:nvPicPr>
          <p:cNvPr id="2" name="Slide 39" descr="CALL IT! · CARD 18 · THE ANSWER Henderson County No school Big snow: 7.6 inches by 7 AM. YOUR SNOW POINTS 0% 0 10% 19 20% 36 30% 51 40% 64 50% 75 60% 84 70% 91 80% 96 90% 99 100% 100 80% SNOW DAY RADAR SAID 80%: Strong chance Radar's Snow Points: 9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0">
    <p:bg>
      <p:bgPr>
        <a:solidFill>
          <a:srgbClr val="0A1430"/>
        </a:solidFill>
      </p:bgPr>
    </p:bg>
    <p:spTree>
      <p:nvGrpSpPr>
        <p:cNvPr id="1" name=""/>
        <p:cNvGrpSpPr/>
        <p:nvPr/>
      </p:nvGrpSpPr>
      <p:grpSpPr>
        <a:xfrm>
          <a:off x="0" y="0"/>
          <a:ext cx="0" cy="0"/>
          <a:chOff x="0" y="0"/>
          <a:chExt cx="0" cy="0"/>
        </a:xfrm>
      </p:grpSpPr>
      <p:pic>
        <p:nvPicPr>
          <p:cNvPr id="2" name="Slide 40" descr="CALL IT! · CARD 19 OF 22 Campbell County Monday, January 8, 2018 SNOW BY 7 AM 0.0 in MORNING LOW 9°F FREEZING RAIN OVERNIGHT 2 hours ALREADY ON THE GROUND 0.7 in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1">
    <p:bg>
      <p:bgPr>
        <a:solidFill>
          <a:srgbClr val="0A1430"/>
        </a:solidFill>
      </p:bgPr>
    </p:bg>
    <p:spTree>
      <p:nvGrpSpPr>
        <p:cNvPr id="1" name=""/>
        <p:cNvGrpSpPr/>
        <p:nvPr/>
      </p:nvGrpSpPr>
      <p:grpSpPr>
        <a:xfrm>
          <a:off x="0" y="0"/>
          <a:ext cx="0" cy="0"/>
          <a:chOff x="0" y="0"/>
          <a:chExt cx="0" cy="0"/>
        </a:xfrm>
      </p:grpSpPr>
      <p:pic>
        <p:nvPicPr>
          <p:cNvPr id="2" name="Slide 41" descr="CALL IT! · CARD 19 · THE ANSWER Campbell County No school Look past the snow: 2 hours of freezing rain overnight and a 9°F morning. Ice and cold can close schools without much snow. YOUR SNOW POINTS 0% 0 10% 19 20% 36 30% 51 40% 64 50% 75 60% 84 70% 91 80% 96 90% 99 100% 100 20% SNOW DAY RADAR SAID 20%: Long shot Radar's Snow Points: 3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2">
    <p:bg>
      <p:bgPr>
        <a:solidFill>
          <a:srgbClr val="0A1430"/>
        </a:solidFill>
      </p:bgPr>
    </p:bg>
    <p:spTree>
      <p:nvGrpSpPr>
        <p:cNvPr id="1" name=""/>
        <p:cNvGrpSpPr/>
        <p:nvPr/>
      </p:nvGrpSpPr>
      <p:grpSpPr>
        <a:xfrm>
          <a:off x="0" y="0"/>
          <a:ext cx="0" cy="0"/>
          <a:chOff x="0" y="0"/>
          <a:chExt cx="0" cy="0"/>
        </a:xfrm>
      </p:grpSpPr>
      <p:pic>
        <p:nvPicPr>
          <p:cNvPr id="2" name="Slide 42" descr="CALL IT! · CARD 20 OF 22 Hardin County Monday, February 12, 2018 SNOW BY 7 AM 0.1 in MORNING LOW 23°F FREEZING RAIN OVERNIGHT 2 hours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3">
    <p:bg>
      <p:bgPr>
        <a:solidFill>
          <a:srgbClr val="0A1430"/>
        </a:solidFill>
      </p:bgPr>
    </p:bg>
    <p:spTree>
      <p:nvGrpSpPr>
        <p:cNvPr id="1" name=""/>
        <p:cNvGrpSpPr/>
        <p:nvPr/>
      </p:nvGrpSpPr>
      <p:grpSpPr>
        <a:xfrm>
          <a:off x="0" y="0"/>
          <a:ext cx="0" cy="0"/>
          <a:chOff x="0" y="0"/>
          <a:chExt cx="0" cy="0"/>
        </a:xfrm>
      </p:grpSpPr>
      <p:pic>
        <p:nvPicPr>
          <p:cNvPr id="2" name="Slide 43" descr="CALL IT! · CARD 20 · THE ANSWER Hardin County No school Ice! 2 hours of freezing rain overnight can glaze every road, even with little or no snow. 20% is not zero: some mornings like this do close, and this was one. YOUR SNOW POINTS 0% 0 10% 19 20% 36 30% 51 40% 64 50% 75 60% 84 70% 91 80% 96 90% 99 100% 100 20% SNOW DAY RADAR SAID 20%: Long shot Radar's Snow Points: 36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4">
    <p:bg>
      <p:bgPr>
        <a:solidFill>
          <a:srgbClr val="0A1430"/>
        </a:solidFill>
      </p:bgPr>
    </p:bg>
    <p:spTree>
      <p:nvGrpSpPr>
        <p:cNvPr id="1" name=""/>
        <p:cNvGrpSpPr/>
        <p:nvPr/>
      </p:nvGrpSpPr>
      <p:grpSpPr>
        <a:xfrm>
          <a:off x="0" y="0"/>
          <a:ext cx="0" cy="0"/>
          <a:chOff x="0" y="0"/>
          <a:chExt cx="0" cy="0"/>
        </a:xfrm>
      </p:grpSpPr>
      <p:pic>
        <p:nvPicPr>
          <p:cNvPr id="2" name="Slide 44" descr="CALL IT! · CARD 21 OF 22 Owensboro Friday, February 1, 2019 SNOW BY 7 AM 0.0 in MORNING LOW 9°F ALREADY ON THE GROUND 0.3 in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45">
    <p:bg>
      <p:bgPr>
        <a:solidFill>
          <a:srgbClr val="0A1430"/>
        </a:solidFill>
      </p:bgPr>
    </p:bg>
    <p:spTree>
      <p:nvGrpSpPr>
        <p:cNvPr id="1" name=""/>
        <p:cNvGrpSpPr/>
        <p:nvPr/>
      </p:nvGrpSpPr>
      <p:grpSpPr>
        <a:xfrm>
          <a:off x="0" y="0"/>
          <a:ext cx="0" cy="0"/>
          <a:chOff x="0" y="0"/>
          <a:chExt cx="0" cy="0"/>
        </a:xfrm>
      </p:grpSpPr>
      <p:pic>
        <p:nvPicPr>
          <p:cNvPr id="2" name="Slide 45" descr="CALL IT! · CARD 21 · THE ANSWER Owensboro No school Look past the snow: the morning low was 9°F. Bitter cold can close schools on its own, and Snow Day Radar only gave it 30%. YOUR SNOW POINTS 0% 0 10% 19 20% 36 30% 51 40% 64 50% 75 60% 84 70% 91 80% 96 90% 99 100% 100 30% SNOW DAY RADAR SAID 30%: Small chance Radar's Snow Points: 51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46">
    <p:bg>
      <p:bgPr>
        <a:solidFill>
          <a:srgbClr val="0A1430"/>
        </a:solidFill>
      </p:bgPr>
    </p:bg>
    <p:spTree>
      <p:nvGrpSpPr>
        <p:cNvPr id="1" name=""/>
        <p:cNvGrpSpPr/>
        <p:nvPr/>
      </p:nvGrpSpPr>
      <p:grpSpPr>
        <a:xfrm>
          <a:off x="0" y="0"/>
          <a:ext cx="0" cy="0"/>
          <a:chOff x="0" y="0"/>
          <a:chExt cx="0" cy="0"/>
        </a:xfrm>
      </p:grpSpPr>
      <p:pic>
        <p:nvPicPr>
          <p:cNvPr id="2" name="Slide 46" descr="CALL IT! · CARD 22 OF 22 Fairview Tuesday, January 31, 2023 SNOW BY 7 AM 0.0 in MORNING LOW 26°F FREEZING RAIN OVERNIGHT 7 hours STEEP MOUNTAIN ROADS No Winter Weather Advisory YOUR CALL Chance of no school? ___% 0%, 10%, 20% ... 100%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47">
    <p:bg>
      <p:bgPr>
        <a:solidFill>
          <a:srgbClr val="0A1430"/>
        </a:solidFill>
      </p:bgPr>
    </p:bg>
    <p:spTree>
      <p:nvGrpSpPr>
        <p:cNvPr id="1" name=""/>
        <p:cNvGrpSpPr/>
        <p:nvPr/>
      </p:nvGrpSpPr>
      <p:grpSpPr>
        <a:xfrm>
          <a:off x="0" y="0"/>
          <a:ext cx="0" cy="0"/>
          <a:chOff x="0" y="0"/>
          <a:chExt cx="0" cy="0"/>
        </a:xfrm>
      </p:grpSpPr>
      <p:pic>
        <p:nvPicPr>
          <p:cNvPr id="2" name="Slide 47" descr="CALL IT! · CARD 22 · THE ANSWER Fairview No school Ice! 7 hours of freezing rain overnight can glaze every road, even with little or no snow. 30% is not zero: some mornings like this do close, and this was one. YOUR SNOW POINTS 0% 0 10% 19 20% 36 30% 51 40% 64 50% 75 60% 84 70% 91 80% 96 90% 99 100% 100 30% SNOW DAY RADAR SAID 30%: Small chance Radar's Snow Points: 51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48">
    <p:bg>
      <p:bgPr>
        <a:solidFill>
          <a:srgbClr val="0A1430"/>
        </a:solidFill>
      </p:bgPr>
    </p:bg>
    <p:spTree>
      <p:nvGrpSpPr>
        <p:cNvPr id="1" name=""/>
        <p:cNvGrpSpPr/>
        <p:nvPr/>
      </p:nvGrpSpPr>
      <p:grpSpPr>
        <a:xfrm>
          <a:off x="0" y="0"/>
          <a:ext cx="0" cy="0"/>
          <a:chOff x="0" y="0"/>
          <a:chExt cx="0" cy="0"/>
        </a:xfrm>
      </p:grpSpPr>
      <p:pic>
        <p:nvPicPr>
          <p:cNvPr id="2" name="Slide 48" descr="FINAL SCORES Who beat the Radar? Add it up Total your Snow Points and Snow Day Radar's. Who won? Who got burned? Did anyone say 0% or 100% and get it wrong? What did it cost? In a real winter Over 19,888 real mornings the Radar averaged 88 points. Always saying 50% gets 75. Snow Day Science · Call It! Free from Snow Day Radar">    </p:cNvPr>
          <p:cNvPicPr>
            <a:picLocks noChangeAspect="1"/>
          </p:cNvPicPr>
          <p:nvPr/>
        </p:nvPicPr>
        <p:blipFill>
          <a:blip r:embed="rId1"/>
          <a:stretch>
            <a:fillRect/>
          </a:stretch>
        </p:blipFill>
        <p:spPr>
          <a:xfrm>
            <a:off x="0" y="0"/>
            <a:ext cx="12191695"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48</Slides>
  <Notes>48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48</vt:i4>
      </vt:variant>
    </vt:vector>
  </HeadingPairs>
  <TitlesOfParts>
    <vt:vector size="51"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vector>
  </TitlesOfParts>
  <Company>Hall Enterprises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Snow Day Science · Call It! game</dc:title>
  <dc:subject>PptxGenJS Presentation</dc:subject>
  <dc:creator>Snow Day Radar</dc:creator>
  <cp:lastModifiedBy>Snow Day Radar</cp:lastModifiedBy>
  <cp:revision>1</cp:revision>
  <dcterms:created xsi:type="dcterms:W3CDTF">2026-11-07T23:48:38Z</dcterms:created>
  <dcterms:modified xsi:type="dcterms:W3CDTF">2026-11-07T23:48:38Z</dcterms:modified>
</cp:coreProperties>
</file>